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12" r:id="rId2"/>
    <p:sldId id="530" r:id="rId3"/>
    <p:sldId id="516" r:id="rId4"/>
    <p:sldId id="532" r:id="rId5"/>
    <p:sldId id="533" r:id="rId6"/>
    <p:sldId id="540" r:id="rId7"/>
    <p:sldId id="537" r:id="rId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ADA"/>
    <a:srgbClr val="0081CC"/>
    <a:srgbClr val="937207"/>
    <a:srgbClr val="FCB98C"/>
    <a:srgbClr val="3885C7"/>
    <a:srgbClr val="9FD9F6"/>
    <a:srgbClr val="009ED6"/>
    <a:srgbClr val="05B5E5"/>
    <a:srgbClr val="00B9FA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4401" autoAdjust="0"/>
  </p:normalViewPr>
  <p:slideViewPr>
    <p:cSldViewPr>
      <p:cViewPr varScale="1">
        <p:scale>
          <a:sx n="97" d="100"/>
          <a:sy n="97" d="100"/>
        </p:scale>
        <p:origin x="18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513E136-6B5A-4217-9C27-58A64A301401}" type="datetimeFigureOut">
              <a:rPr lang="zh-TW" altLang="en-US"/>
              <a:pPr>
                <a:defRPr/>
              </a:pPr>
              <a:t>2021/11/24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6B04DA-A2E1-48CA-9565-1092E76FE9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408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B04DA-A2E1-48CA-9565-1092E76FE98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90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B04DA-A2E1-48CA-9565-1092E76FE98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99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064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6534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6144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1811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0483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8695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6317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6441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00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7724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7483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 sz="3200">
              <a:latin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&#21205;&#30059;/&#21934;&#20803;4/5&#19978;Ch4-2&#27511;&#21490;&#21205;&#30059;-&#33274;&#28771;&#30340;&#26126;&#37165;&#26178;&#26399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&#24433;&#29255;/&#21934;&#20803;4/5&#19978;Ch4&#37165;&#32147;.mp4" TargetMode="External"/><Relationship Id="rId2" Type="http://schemas.openxmlformats.org/officeDocument/2006/relationships/hyperlink" Target="../../../&#21205;&#30059;/&#21934;&#20803;4/5&#19978;Ch4&#26126;&#37165;&#26178;&#26399;&#30340;&#38283;&#30332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&#24433;&#29255;/&#21934;&#20803;4/5&#19978;Ch4&#38515;&#27704;&#33775;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../../../&#24433;&#29255;/&#21934;&#20803;4/5&#19978;Ch4&#23380;&#23376;&#24287;.mp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XMind/&#21934;&#20803;4/4-2&#33274;&#28771;&#30340;&#26126;&#37165;&#26178;&#26399;.xmin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17" y="794313"/>
            <a:ext cx="1091842" cy="94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字方塊 3"/>
          <p:cNvSpPr txBox="1">
            <a:spLocks noChangeArrowheads="1"/>
          </p:cNvSpPr>
          <p:nvPr/>
        </p:nvSpPr>
        <p:spPr bwMode="auto">
          <a:xfrm>
            <a:off x="1366838" y="1005900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dirty="0">
                <a:solidFill>
                  <a:srgbClr val="0081CC"/>
                </a:solidFill>
                <a:latin typeface="標楷體" pitchFamily="65" charset="-120"/>
                <a:ea typeface="標楷體" pitchFamily="65" charset="-120"/>
              </a:rPr>
              <a:t>臺灣的明鄭時期</a:t>
            </a:r>
          </a:p>
        </p:txBody>
      </p:sp>
      <p:sp>
        <p:nvSpPr>
          <p:cNvPr id="5126" name="文字方塊 9"/>
          <p:cNvSpPr txBox="1">
            <a:spLocks noChangeArrowheads="1"/>
          </p:cNvSpPr>
          <p:nvPr/>
        </p:nvSpPr>
        <p:spPr bwMode="auto">
          <a:xfrm>
            <a:off x="647700" y="2060848"/>
            <a:ext cx="813676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3200" dirty="0" smtClean="0">
                <a:solidFill>
                  <a:srgbClr val="0081CC"/>
                </a:solidFill>
                <a:latin typeface="標楷體" pitchFamily="65" charset="-120"/>
                <a:ea typeface="標楷體" pitchFamily="65" charset="-120"/>
              </a:rPr>
              <a:t>熱蘭遮城包圍戰</a:t>
            </a:r>
            <a:endParaRPr lang="en-US" altLang="zh-TW" sz="3200" dirty="0" smtClean="0">
              <a:solidFill>
                <a:srgbClr val="0081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3200" b="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荷蘭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人控制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臺灣島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時，隔著海峽的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中國明朝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被興起的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清朝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勢力所取代。一些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明朝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的臣民繼續反抗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清朝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的統治，其中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最有名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的是「國姓爺」──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鄭成功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b="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5" name="圖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418263"/>
            <a:ext cx="1828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9"/>
          <p:cNvSpPr txBox="1">
            <a:spLocks noChangeArrowheads="1"/>
          </p:cNvSpPr>
          <p:nvPr/>
        </p:nvSpPr>
        <p:spPr bwMode="auto">
          <a:xfrm>
            <a:off x="107950" y="114300"/>
            <a:ext cx="4201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dirty="0" smtClean="0">
                <a:latin typeface="Adobe Gothic Std B" pitchFamily="34" charset="-128"/>
                <a:ea typeface="Adobe Gothic Std B" pitchFamily="34" charset="-128"/>
                <a:cs typeface="2-Arial"/>
              </a:rPr>
              <a:t>4-2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2-Arial"/>
              </a:rPr>
              <a:t>臺灣的明鄭時期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2-Arial"/>
            </a:endParaRPr>
          </a:p>
        </p:txBody>
      </p:sp>
      <p:sp>
        <p:nvSpPr>
          <p:cNvPr id="7" name="Rectangle 1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5652641" y="6125038"/>
            <a:ext cx="2800767" cy="36933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en-US" u="sng" dirty="0" smtClean="0">
                <a:solidFill>
                  <a:srgbClr val="990000"/>
                </a:solidFill>
                <a:ea typeface="標楷體" pitchFamily="65" charset="-120"/>
              </a:rPr>
              <a:t>歷史動畫</a:t>
            </a:r>
            <a:r>
              <a:rPr lang="en-US" altLang="zh-TW" u="sng" dirty="0" smtClean="0">
                <a:solidFill>
                  <a:srgbClr val="990000"/>
                </a:solidFill>
                <a:ea typeface="標楷體" pitchFamily="65" charset="-120"/>
              </a:rPr>
              <a:t>-</a:t>
            </a:r>
            <a:r>
              <a:rPr lang="zh-TW" altLang="en-US" u="sng" dirty="0" smtClean="0">
                <a:solidFill>
                  <a:srgbClr val="990000"/>
                </a:solidFill>
                <a:ea typeface="標楷體" pitchFamily="65" charset="-120"/>
              </a:rPr>
              <a:t>臺灣的明鄭時期</a:t>
            </a:r>
            <a:endParaRPr lang="zh-TW" altLang="en-US" b="1" u="sng" dirty="0">
              <a:solidFill>
                <a:srgbClr val="990000"/>
              </a:solidFill>
              <a:ea typeface="標楷體" pitchFamily="65" charset="-12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716016" y="6057292"/>
            <a:ext cx="936625" cy="504825"/>
          </a:xfrm>
          <a:prstGeom prst="flowChartAlternateProcess">
            <a:avLst/>
          </a:prstGeom>
          <a:solidFill>
            <a:srgbClr val="800000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solidFill>
                  <a:schemeClr val="bg1"/>
                </a:solidFill>
                <a:ea typeface="標楷體" pitchFamily="65" charset="-120"/>
              </a:rPr>
              <a:t>動畫</a:t>
            </a:r>
          </a:p>
        </p:txBody>
      </p:sp>
    </p:spTree>
    <p:extLst>
      <p:ext uri="{BB962C8B-B14F-4D97-AF65-F5344CB8AC3E}">
        <p14:creationId xmlns:p14="http://schemas.microsoft.com/office/powerpoint/2010/main" val="15282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文字方塊 9"/>
          <p:cNvSpPr txBox="1">
            <a:spLocks noChangeArrowheads="1"/>
          </p:cNvSpPr>
          <p:nvPr/>
        </p:nvSpPr>
        <p:spPr bwMode="auto">
          <a:xfrm>
            <a:off x="467544" y="2098591"/>
            <a:ext cx="832622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鄭成功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為取得「反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清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復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明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」的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根據地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，決定攻打在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荷蘭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人。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3200" b="0" dirty="0" smtClean="0">
                <a:latin typeface="標楷體" pitchFamily="65" charset="-120"/>
                <a:ea typeface="標楷體" pitchFamily="65" charset="-120"/>
              </a:rPr>
              <a:t>1661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年他率領艦隊先進攻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普羅民遮城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。獲得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勝利後，再包圍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熱蘭遮城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荷蘭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守軍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終於在西元</a:t>
            </a:r>
            <a:r>
              <a:rPr lang="en-US" altLang="zh-TW" sz="3200" b="0" dirty="0">
                <a:latin typeface="標楷體" pitchFamily="65" charset="-120"/>
                <a:ea typeface="標楷體" pitchFamily="65" charset="-120"/>
              </a:rPr>
              <a:t>1662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年開城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投降</a:t>
            </a:r>
            <a:endParaRPr lang="en-US" altLang="zh-TW" sz="32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2050" name="Picture 2" descr="C:\Users\v9230\Desktop\180500\5上\06-108社會5上教專-L04-0506\5上大航海時代的臺灣(圖檔)\4-2\10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91" y="799655"/>
            <a:ext cx="9160842" cy="10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9"/>
          <p:cNvSpPr txBox="1">
            <a:spLocks noChangeArrowheads="1"/>
          </p:cNvSpPr>
          <p:nvPr/>
        </p:nvSpPr>
        <p:spPr bwMode="auto">
          <a:xfrm>
            <a:off x="107950" y="114300"/>
            <a:ext cx="4201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dirty="0" smtClean="0">
                <a:latin typeface="Adobe Gothic Std B" pitchFamily="34" charset="-128"/>
                <a:ea typeface="Adobe Gothic Std B" pitchFamily="34" charset="-128"/>
                <a:cs typeface="2-Arial"/>
              </a:rPr>
              <a:t>4-2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2-Arial"/>
              </a:rPr>
              <a:t>臺灣的明鄭時期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2-Arial"/>
            </a:endParaRPr>
          </a:p>
        </p:txBody>
      </p:sp>
    </p:spTree>
    <p:extLst>
      <p:ext uri="{BB962C8B-B14F-4D97-AF65-F5344CB8AC3E}">
        <p14:creationId xmlns:p14="http://schemas.microsoft.com/office/powerpoint/2010/main" val="2398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文字方塊 9"/>
          <p:cNvSpPr txBox="1">
            <a:spLocks noChangeArrowheads="1"/>
          </p:cNvSpPr>
          <p:nvPr/>
        </p:nvSpPr>
        <p:spPr bwMode="auto">
          <a:xfrm>
            <a:off x="647700" y="800708"/>
            <a:ext cx="813676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3200" dirty="0">
                <a:solidFill>
                  <a:srgbClr val="0081CC"/>
                </a:solidFill>
                <a:latin typeface="標楷體" pitchFamily="65" charset="-120"/>
                <a:ea typeface="標楷體" pitchFamily="65" charset="-120"/>
              </a:rPr>
              <a:t>明鄭時期的經營</a:t>
            </a:r>
            <a:endParaRPr lang="en-US" altLang="zh-TW" sz="3200" dirty="0" smtClean="0">
              <a:solidFill>
                <a:srgbClr val="0081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鄭成功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率領著大批軍隊、臣民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渡海來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臺</a:t>
            </a:r>
            <a:endParaRPr lang="en-US" altLang="zh-TW" sz="3200" b="0" u="sng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為了解決糧食問題，於是派出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軍隊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從事開墾與農耕。這段時期留下的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地名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，例如：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臺南市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新營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下營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高雄市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左營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前鎮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等</a:t>
            </a:r>
            <a:endParaRPr lang="en-US" altLang="zh-TW" sz="32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背後都有著一段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和軍隊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開墾有關的故事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鄭成功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去世後，由兒子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鄭經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繼位，在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陳永華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的輔佐下，繼續從事海外的貿易，出售蔗糖、鹿皮等貨品，並買進布匹與武器，以維繫政治經濟的需求。同時興建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孔子廟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、設立學校、舉辦考試，積極造就人才。開啟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日後成為以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漢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人為主的社會型態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ext Box 79"/>
          <p:cNvSpPr txBox="1">
            <a:spLocks noChangeArrowheads="1"/>
          </p:cNvSpPr>
          <p:nvPr/>
        </p:nvSpPr>
        <p:spPr bwMode="auto">
          <a:xfrm>
            <a:off x="107950" y="114300"/>
            <a:ext cx="4201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dirty="0" smtClean="0">
                <a:latin typeface="Adobe Gothic Std B" pitchFamily="34" charset="-128"/>
                <a:ea typeface="Adobe Gothic Std B" pitchFamily="34" charset="-128"/>
                <a:cs typeface="2-Arial"/>
              </a:rPr>
              <a:t>4-2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2-Arial"/>
              </a:rPr>
              <a:t>臺灣的明鄭時期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2-Arial"/>
            </a:endParaRPr>
          </a:p>
        </p:txBody>
      </p:sp>
      <p:sp>
        <p:nvSpPr>
          <p:cNvPr id="4" name="Rectangle 1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544629" y="201311"/>
            <a:ext cx="1800493" cy="36933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r>
              <a:rPr lang="zh-TW" altLang="en-US" u="sng" dirty="0" smtClean="0">
                <a:solidFill>
                  <a:srgbClr val="990000"/>
                </a:solidFill>
                <a:ea typeface="標楷體" pitchFamily="65" charset="-120"/>
              </a:rPr>
              <a:t>明鄭時期的開發</a:t>
            </a:r>
            <a:endParaRPr lang="zh-TW" altLang="en-US" b="1" u="sng" dirty="0">
              <a:solidFill>
                <a:srgbClr val="990000"/>
              </a:solidFill>
              <a:ea typeface="標楷體" pitchFamily="65" charset="-12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608004" y="133565"/>
            <a:ext cx="936625" cy="504825"/>
          </a:xfrm>
          <a:prstGeom prst="flowChartAlternateProcess">
            <a:avLst/>
          </a:prstGeom>
          <a:solidFill>
            <a:srgbClr val="800000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b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800" b="1" dirty="0">
                <a:solidFill>
                  <a:schemeClr val="bg1"/>
                </a:solidFill>
                <a:ea typeface="標楷體" pitchFamily="65" charset="-120"/>
              </a:rPr>
              <a:t>動畫</a:t>
            </a:r>
          </a:p>
        </p:txBody>
      </p:sp>
      <p:sp>
        <p:nvSpPr>
          <p:cNvPr id="7" name="Rectangl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5551334" y="885135"/>
            <a:ext cx="646331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鄭經</a:t>
            </a:r>
            <a:endParaRPr lang="zh-TW" altLang="en-US" sz="1800" b="1" u="sng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608004" y="816872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影片</a:t>
            </a:r>
          </a:p>
        </p:txBody>
      </p:sp>
      <p:sp>
        <p:nvSpPr>
          <p:cNvPr id="9" name="Rectangl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7567558" y="885904"/>
            <a:ext cx="87716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陳永華</a:t>
            </a:r>
            <a:endParaRPr lang="zh-TW" altLang="en-US" sz="1800" b="1" u="sng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624228" y="817641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16388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v9230\Desktop\180500\5上\06-108社會5上教專-L04-0506\5上大航海時代的臺灣(圖檔)\4-2\11-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5" y="2224856"/>
            <a:ext cx="6888023" cy="43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v9230\Desktop\180500\5上\06-108社會5上教專-L04-0506\5上大航海時代的臺灣(圖檔)\4-2\11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33" y="705301"/>
            <a:ext cx="5673603" cy="51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v9230\Desktop\180500\5上\06-108社會5上教專-L04-0506\5上大航海時代的臺灣(圖檔)\4-2\11-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99" y="343249"/>
            <a:ext cx="3022654" cy="38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9230\Desktop\180500\5上\06-108社會5上教專-L04-0506\5上大航海時代的臺灣(圖檔)\4-2\11-1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4375100"/>
            <a:ext cx="2247105" cy="15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淚滴形 6">
            <a:extLst/>
          </p:cNvPr>
          <p:cNvSpPr/>
          <p:nvPr/>
        </p:nvSpPr>
        <p:spPr bwMode="auto">
          <a:xfrm rot="8096415">
            <a:off x="464557" y="899160"/>
            <a:ext cx="333259" cy="333259"/>
          </a:xfrm>
          <a:prstGeom prst="teardrop">
            <a:avLst/>
          </a:prstGeom>
          <a:solidFill>
            <a:srgbClr val="008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zh-TW" altLang="en-US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784606" y="825558"/>
            <a:ext cx="50475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0" u="sng" dirty="0">
                <a:latin typeface="標楷體" pitchFamily="65" charset="-120"/>
                <a:ea typeface="標楷體" pitchFamily="65" charset="-120"/>
              </a:rPr>
              <a:t>臺</a:t>
            </a:r>
            <a:r>
              <a:rPr lang="zh-TW" altLang="en-US" sz="2800" b="0" u="sng" dirty="0" smtClean="0">
                <a:latin typeface="標楷體" pitchFamily="65" charset="-120"/>
                <a:ea typeface="標楷體" pitchFamily="65" charset="-120"/>
              </a:rPr>
              <a:t>南孔子</a:t>
            </a:r>
            <a:r>
              <a:rPr lang="zh-TW" altLang="en-US" sz="2800" b="0" u="sng" dirty="0">
                <a:latin typeface="標楷體" pitchFamily="65" charset="-120"/>
                <a:ea typeface="標楷體" pitchFamily="65" charset="-120"/>
              </a:rPr>
              <a:t>廟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2800" b="0" u="sng" dirty="0" smtClean="0">
                <a:latin typeface="標楷體" pitchFamily="65" charset="-120"/>
                <a:ea typeface="標楷體" pitchFamily="65" charset="-120"/>
              </a:rPr>
              <a:t>明鄭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時期所修建，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附設的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學校課程以傳授</a:t>
            </a:r>
            <a:r>
              <a:rPr lang="zh-TW" altLang="en-US" sz="2800" b="0" u="sng" dirty="0">
                <a:latin typeface="標楷體" pitchFamily="65" charset="-120"/>
                <a:ea typeface="標楷體" pitchFamily="65" charset="-120"/>
              </a:rPr>
              <a:t>儒家</a:t>
            </a:r>
            <a:r>
              <a:rPr lang="zh-TW" altLang="en-US" sz="2800" b="0" dirty="0">
                <a:latin typeface="標楷體" pitchFamily="65" charset="-120"/>
                <a:ea typeface="標楷體" pitchFamily="65" charset="-120"/>
              </a:rPr>
              <a:t>思想為主。</a:t>
            </a:r>
          </a:p>
        </p:txBody>
      </p:sp>
      <p:pic>
        <p:nvPicPr>
          <p:cNvPr id="5125" name="Picture 5" descr="C:\Users\v9230\Desktop\180500\5上\06-108社會5上教專-L04-0506\5上大航海時代的臺灣(圖檔)\4-2\11-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6059185"/>
            <a:ext cx="4487424" cy="7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460101" y="837043"/>
            <a:ext cx="364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endParaRPr lang="zh-TW" altLang="en-US" sz="2400" b="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4499993" y="6160151"/>
            <a:ext cx="4716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0" dirty="0">
                <a:solidFill>
                  <a:srgbClr val="0081CC"/>
                </a:solidFill>
                <a:latin typeface="標楷體" pitchFamily="65" charset="-120"/>
                <a:ea typeface="標楷體" pitchFamily="65" charset="-120"/>
              </a:rPr>
              <a:t>配合習作</a:t>
            </a:r>
            <a:r>
              <a:rPr lang="en-US" altLang="zh-TW" sz="2800" b="0" dirty="0">
                <a:solidFill>
                  <a:srgbClr val="0081CC"/>
                </a:solidFill>
                <a:latin typeface="標楷體" pitchFamily="65" charset="-120"/>
                <a:ea typeface="標楷體" pitchFamily="65" charset="-120"/>
              </a:rPr>
              <a:t>︰2.</a:t>
            </a:r>
            <a:r>
              <a:rPr lang="zh-TW" altLang="en-US" sz="2800" b="0" dirty="0">
                <a:solidFill>
                  <a:srgbClr val="0081CC"/>
                </a:solidFill>
                <a:latin typeface="標楷體" pitchFamily="65" charset="-120"/>
                <a:ea typeface="標楷體" pitchFamily="65" charset="-120"/>
              </a:rPr>
              <a:t>國姓爺的決斷</a:t>
            </a: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107950" y="114300"/>
            <a:ext cx="4201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dirty="0" smtClean="0">
                <a:latin typeface="Adobe Gothic Std B" pitchFamily="34" charset="-128"/>
                <a:ea typeface="Adobe Gothic Std B" pitchFamily="34" charset="-128"/>
                <a:cs typeface="2-Arial"/>
              </a:rPr>
              <a:t>4-2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2-Arial"/>
              </a:rPr>
              <a:t>臺灣的明鄭時期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2-Arial"/>
            </a:endParaRPr>
          </a:p>
        </p:txBody>
      </p:sp>
      <p:sp>
        <p:nvSpPr>
          <p:cNvPr id="13" name="Rectangle 7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1408736" y="6215865"/>
            <a:ext cx="877163" cy="36933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孔子廟</a:t>
            </a:r>
            <a:endParaRPr lang="zh-TW" altLang="en-US" sz="1800" b="1" u="sng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465406" y="6147602"/>
            <a:ext cx="936625" cy="504825"/>
          </a:xfrm>
          <a:prstGeom prst="flowChartAlternateProcess">
            <a:avLst/>
          </a:prstGeom>
          <a:solidFill>
            <a:srgbClr val="0000FF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12827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文字方塊 9"/>
          <p:cNvSpPr txBox="1">
            <a:spLocks noChangeArrowheads="1"/>
          </p:cNvSpPr>
          <p:nvPr/>
        </p:nvSpPr>
        <p:spPr bwMode="auto">
          <a:xfrm>
            <a:off x="647700" y="908720"/>
            <a:ext cx="813676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3200" dirty="0" smtClean="0">
                <a:solidFill>
                  <a:srgbClr val="0081CC"/>
                </a:solidFill>
                <a:latin typeface="標楷體" pitchFamily="65" charset="-120"/>
                <a:ea typeface="標楷體" pitchFamily="65" charset="-120"/>
              </a:rPr>
              <a:t>施琅攻臺</a:t>
            </a:r>
            <a:endParaRPr lang="en-US" altLang="zh-TW" sz="3200" dirty="0" smtClean="0">
              <a:solidFill>
                <a:srgbClr val="0081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鄭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經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力圖「反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清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復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明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」，然而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出兵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清朝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的軍事行動卻遭遇失敗。他過世後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，兒子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鄭克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塽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 繼位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，國力已大不如前。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於是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，清朝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派遣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施琅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 進攻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鄭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家軍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3200" b="0" u="sng" dirty="0" smtClean="0">
                <a:latin typeface="標楷體" pitchFamily="65" charset="-120"/>
                <a:ea typeface="標楷體" pitchFamily="65" charset="-120"/>
              </a:rPr>
              <a:t>澎湖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防衛戰中失利，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鄭克塽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投降。</a:t>
            </a:r>
            <a:r>
              <a:rPr lang="zh-TW" altLang="en-US" sz="3200" b="0" dirty="0" smtClean="0">
                <a:latin typeface="標楷體" pitchFamily="65" charset="-120"/>
                <a:ea typeface="標楷體" pitchFamily="65" charset="-120"/>
              </a:rPr>
              <a:t>西元</a:t>
            </a:r>
            <a:r>
              <a:rPr lang="en-US" altLang="zh-TW" sz="3200" b="0" dirty="0" smtClean="0">
                <a:latin typeface="標楷體" pitchFamily="65" charset="-120"/>
                <a:ea typeface="標楷體" pitchFamily="65" charset="-120"/>
              </a:rPr>
              <a:t>1684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年，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正式納入</a:t>
            </a:r>
            <a:r>
              <a:rPr lang="zh-TW" altLang="en-US" sz="3200" b="0" u="sng" dirty="0">
                <a:latin typeface="標楷體" pitchFamily="65" charset="-120"/>
                <a:ea typeface="標楷體" pitchFamily="65" charset="-120"/>
              </a:rPr>
              <a:t>清朝</a:t>
            </a:r>
            <a:r>
              <a:rPr lang="zh-TW" altLang="en-US" sz="3200" b="0" dirty="0">
                <a:latin typeface="標楷體" pitchFamily="65" charset="-120"/>
                <a:ea typeface="標楷體" pitchFamily="65" charset="-120"/>
              </a:rPr>
              <a:t>版圖。</a:t>
            </a:r>
          </a:p>
        </p:txBody>
      </p:sp>
      <p:sp>
        <p:nvSpPr>
          <p:cNvPr id="5" name="Text Box 79"/>
          <p:cNvSpPr txBox="1">
            <a:spLocks noChangeArrowheads="1"/>
          </p:cNvSpPr>
          <p:nvPr/>
        </p:nvSpPr>
        <p:spPr bwMode="auto">
          <a:xfrm>
            <a:off x="107950" y="114300"/>
            <a:ext cx="4201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dirty="0" smtClean="0">
                <a:latin typeface="Adobe Gothic Std B" pitchFamily="34" charset="-128"/>
                <a:ea typeface="Adobe Gothic Std B" pitchFamily="34" charset="-128"/>
                <a:cs typeface="2-Arial"/>
              </a:rPr>
              <a:t>4-2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2-Arial"/>
              </a:rPr>
              <a:t>臺灣的明鄭時期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2-Arial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58723" y="2456892"/>
            <a:ext cx="312906" cy="457424"/>
          </a:xfrm>
          <a:prstGeom prst="rect">
            <a:avLst/>
          </a:prstGeom>
          <a:noFill/>
        </p:spPr>
        <p:txBody>
          <a:bodyPr wrap="none" tIns="36000" bIns="36000" rtlCol="0">
            <a:spAutoFit/>
          </a:bodyPr>
          <a:lstStyle/>
          <a:p>
            <a:pPr>
              <a:lnSpc>
                <a:spcPts val="1000"/>
              </a:lnSpc>
            </a:pPr>
            <a:r>
              <a:rPr lang="zh-TW" altLang="en-US" sz="1000" b="0" dirty="0" smtClean="0">
                <a:latin typeface="標楷體" pitchFamily="65" charset="-120"/>
                <a:ea typeface="標楷體" pitchFamily="65" charset="-120"/>
              </a:rPr>
              <a:t>ㄕ</a:t>
            </a:r>
            <a:endParaRPr lang="en-US" altLang="zh-TW" sz="10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000"/>
              </a:lnSpc>
            </a:pPr>
            <a:r>
              <a:rPr lang="zh-TW" altLang="en-US" sz="1000" b="0" dirty="0" smtClean="0">
                <a:latin typeface="標楷體" pitchFamily="65" charset="-120"/>
                <a:ea typeface="標楷體" pitchFamily="65" charset="-120"/>
              </a:rPr>
              <a:t>ㄨ</a:t>
            </a:r>
            <a:endParaRPr lang="en-US" altLang="zh-TW" sz="10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000"/>
              </a:lnSpc>
            </a:pPr>
            <a:r>
              <a:rPr lang="zh-TW" altLang="en-US" sz="1000" b="0" dirty="0" smtClean="0">
                <a:latin typeface="標楷體" pitchFamily="65" charset="-120"/>
                <a:ea typeface="標楷體" pitchFamily="65" charset="-120"/>
              </a:rPr>
              <a:t>ㄤ</a:t>
            </a:r>
            <a:endParaRPr lang="en-US" altLang="zh-TW" sz="1000" b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77865" y="260671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0" dirty="0" smtClean="0">
                <a:latin typeface="標楷體" pitchFamily="65" charset="-120"/>
                <a:ea typeface="標楷體" pitchFamily="65" charset="-120"/>
              </a:rPr>
              <a:t>ˇ</a:t>
            </a:r>
            <a:endParaRPr lang="zh-TW" altLang="en-US" sz="10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82830" y="296094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0" dirty="0" smtClean="0">
                <a:latin typeface="標楷體" pitchFamily="65" charset="-120"/>
                <a:ea typeface="標楷體" pitchFamily="65" charset="-120"/>
              </a:rPr>
              <a:t>ㄌ</a:t>
            </a:r>
            <a:endParaRPr lang="en-US" altLang="zh-TW" sz="10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000" b="0" dirty="0" smtClean="0">
                <a:latin typeface="標楷體" pitchFamily="65" charset="-120"/>
                <a:ea typeface="標楷體" pitchFamily="65" charset="-120"/>
              </a:rPr>
              <a:t>ㄤ</a:t>
            </a:r>
            <a:endParaRPr lang="en-US" altLang="zh-TW" sz="1000" b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90842" y="303876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b="0" dirty="0" smtClean="0">
                <a:latin typeface="標楷體" pitchFamily="65" charset="-120"/>
                <a:ea typeface="標楷體" pitchFamily="65" charset="-120"/>
              </a:rPr>
              <a:t>ˊ</a:t>
            </a:r>
            <a:endParaRPr lang="zh-TW" altLang="en-US" sz="10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385698" y="6125555"/>
            <a:ext cx="2146742" cy="369332"/>
          </a:xfrm>
          <a:prstGeom prst="rect">
            <a:avLst/>
          </a:prstGeom>
          <a:solidFill>
            <a:srgbClr val="F7F291"/>
          </a:solidFill>
          <a:ln w="9525">
            <a:solidFill>
              <a:srgbClr val="F7F29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solidFill>
                  <a:srgbClr val="FF2F83"/>
                </a:solidFill>
                <a:latin typeface="標楷體" pitchFamily="65" charset="-120"/>
                <a:ea typeface="標楷體" pitchFamily="65" charset="-120"/>
              </a:rPr>
              <a:t>4-2</a:t>
            </a:r>
            <a:r>
              <a:rPr lang="zh-TW" altLang="en-US" u="sng" dirty="0" smtClean="0">
                <a:solidFill>
                  <a:srgbClr val="FF2F83"/>
                </a:solidFill>
                <a:latin typeface="標楷體" pitchFamily="65" charset="-120"/>
                <a:ea typeface="標楷體" pitchFamily="65" charset="-120"/>
              </a:rPr>
              <a:t>臺灣的明鄭時期</a:t>
            </a:r>
            <a:endParaRPr lang="zh-TW" altLang="en-US" sz="1800" b="1" u="sng" dirty="0">
              <a:solidFill>
                <a:srgbClr val="FF2F83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205263" y="6057292"/>
            <a:ext cx="1173730" cy="504825"/>
          </a:xfrm>
          <a:prstGeom prst="flowChartAlternateProcess">
            <a:avLst/>
          </a:prstGeom>
          <a:solidFill>
            <a:srgbClr val="FF3399"/>
          </a:solidFill>
          <a:ln w="25400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TW" sz="2800" dirty="0" err="1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XMind</a:t>
            </a:r>
            <a:endParaRPr lang="zh-TW" altLang="en-US" sz="2800" b="1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9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"/>
          <a:stretch/>
        </p:blipFill>
        <p:spPr>
          <a:xfrm>
            <a:off x="699307" y="1370197"/>
            <a:ext cx="8444693" cy="573945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9307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6" y="773021"/>
            <a:ext cx="670630" cy="3844944"/>
          </a:xfrm>
          <a:prstGeom prst="rect">
            <a:avLst/>
          </a:prstGeom>
        </p:spPr>
      </p:pic>
      <p:grpSp>
        <p:nvGrpSpPr>
          <p:cNvPr id="2" name="群組 12"/>
          <p:cNvGrpSpPr/>
          <p:nvPr/>
        </p:nvGrpSpPr>
        <p:grpSpPr>
          <a:xfrm>
            <a:off x="3486303" y="1016354"/>
            <a:ext cx="2401998" cy="708228"/>
            <a:chOff x="3486303" y="779440"/>
            <a:chExt cx="2401998" cy="70822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303" y="779440"/>
              <a:ext cx="2401998" cy="677791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3859288" y="111833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1523698" y="2404043"/>
            <a:ext cx="78368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0" dirty="0" smtClean="0">
                <a:latin typeface="標楷體" pitchFamily="65" charset="-120"/>
                <a:ea typeface="標楷體" pitchFamily="65" charset="-120"/>
              </a:rPr>
              <a:t>1662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年 鄭成功將荷蘭人逐出臺灣</a:t>
            </a:r>
            <a:r>
              <a:rPr lang="en-US" altLang="zh-TW" sz="2800" b="0" dirty="0" smtClean="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鄭成功病逝</a:t>
            </a: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，子鄭經繼位</a:t>
            </a: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200"/>
              </a:lnSpc>
            </a:pP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0" dirty="0" smtClean="0">
                <a:latin typeface="標楷體" pitchFamily="65" charset="-120"/>
                <a:ea typeface="標楷體" pitchFamily="65" charset="-120"/>
              </a:rPr>
              <a:t>1666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年 臺南孔子廟落成</a:t>
            </a: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200"/>
              </a:lnSpc>
            </a:pP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0" dirty="0" smtClean="0">
                <a:latin typeface="標楷體" pitchFamily="65" charset="-120"/>
                <a:ea typeface="標楷體" pitchFamily="65" charset="-120"/>
              </a:rPr>
              <a:t>1680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年 鄭經出兵清朝失敗，撤回臺灣</a:t>
            </a: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200"/>
              </a:lnSpc>
            </a:pP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0" dirty="0" smtClean="0">
                <a:latin typeface="標楷體" pitchFamily="65" charset="-120"/>
                <a:ea typeface="標楷體" pitchFamily="65" charset="-120"/>
              </a:rPr>
              <a:t>1681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年 鄭經病逝，子鄭克塽繼位</a:t>
            </a: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200"/>
              </a:lnSpc>
            </a:pP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0" dirty="0" smtClean="0">
                <a:latin typeface="標楷體" pitchFamily="65" charset="-120"/>
                <a:ea typeface="標楷體" pitchFamily="65" charset="-120"/>
              </a:rPr>
              <a:t>1683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年 清朝政府派施琅攻臺，鄭克塽投降</a:t>
            </a:r>
            <a:endParaRPr lang="en-US" altLang="zh-TW" sz="2800" b="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9" y="3456068"/>
            <a:ext cx="423761" cy="423761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27384"/>
            <a:ext cx="2900408" cy="226787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3779912" y="106286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明鄭</a:t>
            </a: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時期</a:t>
            </a:r>
            <a:endParaRPr lang="zh-TW" altLang="en-US" sz="32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13201" y="1664426"/>
            <a:ext cx="2148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81CC"/>
                </a:solidFill>
                <a:latin typeface="標楷體" pitchFamily="65" charset="-120"/>
                <a:ea typeface="標楷體" pitchFamily="65" charset="-120"/>
              </a:rPr>
              <a:t>1662~1683</a:t>
            </a:r>
            <a:r>
              <a:rPr lang="zh-TW" altLang="en-US" sz="2800" dirty="0" smtClean="0">
                <a:solidFill>
                  <a:srgbClr val="0081CC"/>
                </a:solidFill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800" dirty="0" smtClean="0">
              <a:solidFill>
                <a:srgbClr val="0081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8"/>
          <p:cNvSpPr txBox="1">
            <a:spLocks noChangeArrowheads="1"/>
          </p:cNvSpPr>
          <p:nvPr/>
        </p:nvSpPr>
        <p:spPr bwMode="auto">
          <a:xfrm>
            <a:off x="5417025" y="345173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endParaRPr lang="zh-TW" altLang="en-US" sz="2400" b="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3" name="Text Box 79"/>
          <p:cNvSpPr txBox="1">
            <a:spLocks noChangeArrowheads="1"/>
          </p:cNvSpPr>
          <p:nvPr/>
        </p:nvSpPr>
        <p:spPr bwMode="auto">
          <a:xfrm>
            <a:off x="107950" y="114300"/>
            <a:ext cx="4201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dirty="0" smtClean="0">
                <a:latin typeface="Adobe Gothic Std B" pitchFamily="34" charset="-128"/>
                <a:ea typeface="Adobe Gothic Std B" pitchFamily="34" charset="-128"/>
                <a:cs typeface="2-Arial"/>
              </a:rPr>
              <a:t>4-2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2-Arial"/>
              </a:rPr>
              <a:t>臺灣的明鄭時期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2-Arial"/>
            </a:endParaRPr>
          </a:p>
        </p:txBody>
      </p:sp>
      <p:sp>
        <p:nvSpPr>
          <p:cNvPr id="25" name="橢圓 24"/>
          <p:cNvSpPr/>
          <p:nvPr/>
        </p:nvSpPr>
        <p:spPr bwMode="auto">
          <a:xfrm>
            <a:off x="1187624" y="2554095"/>
            <a:ext cx="216024" cy="216024"/>
          </a:xfrm>
          <a:prstGeom prst="ellipse">
            <a:avLst/>
          </a:prstGeom>
          <a:solidFill>
            <a:srgbClr val="008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rgbClr val="008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6" name="橢圓 25"/>
          <p:cNvSpPr/>
          <p:nvPr/>
        </p:nvSpPr>
        <p:spPr bwMode="auto">
          <a:xfrm>
            <a:off x="1187624" y="3544658"/>
            <a:ext cx="216024" cy="216024"/>
          </a:xfrm>
          <a:prstGeom prst="ellipse">
            <a:avLst/>
          </a:prstGeom>
          <a:solidFill>
            <a:srgbClr val="008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rgbClr val="008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1187624" y="4116846"/>
            <a:ext cx="216024" cy="216024"/>
          </a:xfrm>
          <a:prstGeom prst="ellipse">
            <a:avLst/>
          </a:prstGeom>
          <a:solidFill>
            <a:srgbClr val="008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rgbClr val="008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1" name="橢圓 30"/>
          <p:cNvSpPr/>
          <p:nvPr/>
        </p:nvSpPr>
        <p:spPr bwMode="auto">
          <a:xfrm>
            <a:off x="1187624" y="4689034"/>
            <a:ext cx="216024" cy="216024"/>
          </a:xfrm>
          <a:prstGeom prst="ellipse">
            <a:avLst/>
          </a:prstGeom>
          <a:solidFill>
            <a:srgbClr val="008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rgbClr val="008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2" name="橢圓 31"/>
          <p:cNvSpPr/>
          <p:nvPr/>
        </p:nvSpPr>
        <p:spPr bwMode="auto">
          <a:xfrm>
            <a:off x="1187624" y="5261222"/>
            <a:ext cx="216024" cy="216024"/>
          </a:xfrm>
          <a:prstGeom prst="ellipse">
            <a:avLst/>
          </a:prstGeom>
          <a:solidFill>
            <a:srgbClr val="008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rgbClr val="0081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78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"/>
          <a:stretch/>
        </p:blipFill>
        <p:spPr>
          <a:xfrm>
            <a:off x="699307" y="-711459"/>
            <a:ext cx="8444693" cy="75694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9307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6" y="773021"/>
            <a:ext cx="670630" cy="384494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63688" y="5138211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0" u="sng" dirty="0" smtClean="0">
                <a:latin typeface="標楷體" pitchFamily="65" charset="-120"/>
                <a:ea typeface="標楷體" pitchFamily="65" charset="-120"/>
              </a:rPr>
              <a:t>鄭經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時期，在今</a:t>
            </a:r>
            <a:r>
              <a:rPr lang="zh-TW" altLang="en-US" sz="2800" b="0" u="sng" dirty="0" smtClean="0">
                <a:latin typeface="標楷體" pitchFamily="65" charset="-120"/>
                <a:ea typeface="標楷體" pitchFamily="65" charset="-120"/>
              </a:rPr>
              <a:t>臺南市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興建</a:t>
            </a:r>
            <a:r>
              <a:rPr lang="zh-TW" altLang="en-US" sz="2800" b="0" u="sng" dirty="0" smtClean="0">
                <a:latin typeface="標楷體" pitchFamily="65" charset="-120"/>
                <a:ea typeface="標楷體" pitchFamily="65" charset="-120"/>
              </a:rPr>
              <a:t>臺灣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第一座</a:t>
            </a:r>
            <a:r>
              <a:rPr lang="zh-TW" altLang="en-US" sz="2800" b="0" u="sng" dirty="0" smtClean="0">
                <a:latin typeface="標楷體" pitchFamily="65" charset="-120"/>
                <a:ea typeface="標楷體" pitchFamily="65" charset="-120"/>
              </a:rPr>
              <a:t>孔子廟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，當時學生上課的地點，就在</a:t>
            </a:r>
            <a:r>
              <a:rPr lang="zh-TW" altLang="en-US" sz="2800" b="0" u="sng" dirty="0" smtClean="0">
                <a:latin typeface="標楷體" pitchFamily="65" charset="-120"/>
                <a:ea typeface="標楷體" pitchFamily="65" charset="-120"/>
              </a:rPr>
              <a:t>孔子廟</a:t>
            </a:r>
            <a:r>
              <a:rPr lang="zh-TW" altLang="en-US" sz="2800" b="0" dirty="0" smtClean="0">
                <a:latin typeface="標楷體" pitchFamily="65" charset="-120"/>
                <a:ea typeface="標楷體" pitchFamily="65" charset="-120"/>
              </a:rPr>
              <a:t>的「明倫堂」。</a:t>
            </a:r>
            <a:endParaRPr lang="zh-TW" altLang="en-US" sz="2800" b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v9230\Desktop\180500\5上\06-108社會5上教專-L04-0506\5上大航海時代的臺灣(圖檔)\0拉頁\1-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636404" cy="390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31" y="1018929"/>
            <a:ext cx="423761" cy="423761"/>
          </a:xfrm>
          <a:prstGeom prst="rect">
            <a:avLst/>
          </a:prstGeom>
        </p:spPr>
      </p:pic>
      <p:sp>
        <p:nvSpPr>
          <p:cNvPr id="21" name="文字方塊 8"/>
          <p:cNvSpPr txBox="1">
            <a:spLocks noChangeArrowheads="1"/>
          </p:cNvSpPr>
          <p:nvPr/>
        </p:nvSpPr>
        <p:spPr bwMode="auto">
          <a:xfrm>
            <a:off x="4644256" y="1014594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 b="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endParaRPr lang="zh-TW" altLang="en-US" sz="2400" b="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3" name="Text Box 79"/>
          <p:cNvSpPr txBox="1">
            <a:spLocks noChangeArrowheads="1"/>
          </p:cNvSpPr>
          <p:nvPr/>
        </p:nvSpPr>
        <p:spPr bwMode="auto">
          <a:xfrm>
            <a:off x="107950" y="114300"/>
            <a:ext cx="42017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dirty="0" smtClean="0">
                <a:latin typeface="Adobe Gothic Std B" pitchFamily="34" charset="-128"/>
                <a:ea typeface="Adobe Gothic Std B" pitchFamily="34" charset="-128"/>
                <a:cs typeface="2-Arial"/>
              </a:rPr>
              <a:t>4-2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2-Arial"/>
              </a:rPr>
              <a:t>臺灣的明鄭時期</a:t>
            </a:r>
            <a:endParaRPr lang="zh-TW" altLang="en-US" sz="3600" dirty="0">
              <a:latin typeface="標楷體" pitchFamily="65" charset="-120"/>
              <a:ea typeface="標楷體" pitchFamily="65" charset="-120"/>
              <a:cs typeface="2-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8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國中教學ppt地理投影片母片">
  <a:themeElements>
    <a:clrScheme name="101國中教學ppt地理投影片母片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6613</TotalTime>
  <Words>525</Words>
  <Application>Microsoft Office PowerPoint</Application>
  <PresentationFormat>如螢幕大小 (4:3)</PresentationFormat>
  <Paragraphs>58</Paragraphs>
  <Slides>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2-Arial</vt:lpstr>
      <vt:lpstr>Adobe Gothic Std B</vt:lpstr>
      <vt:lpstr>Arial Unicode MS</vt:lpstr>
      <vt:lpstr>新細明體</vt:lpstr>
      <vt:lpstr>標楷體</vt:lpstr>
      <vt:lpstr>Arial</vt:lpstr>
      <vt:lpstr>Calibri</vt:lpstr>
      <vt:lpstr>Times New Roman</vt:lpstr>
      <vt:lpstr>101國中教學ppt地理投影片母片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E03121</dc:creator>
  <cp:lastModifiedBy>user</cp:lastModifiedBy>
  <cp:revision>752</cp:revision>
  <dcterms:created xsi:type="dcterms:W3CDTF">2012-06-05T05:47:26Z</dcterms:created>
  <dcterms:modified xsi:type="dcterms:W3CDTF">2021-11-24T00:22:31Z</dcterms:modified>
</cp:coreProperties>
</file>