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444" r:id="rId2"/>
    <p:sldId id="516" r:id="rId3"/>
    <p:sldId id="518" r:id="rId4"/>
    <p:sldId id="519" r:id="rId5"/>
    <p:sldId id="520" r:id="rId6"/>
    <p:sldId id="523" r:id="rId7"/>
    <p:sldId id="525" r:id="rId8"/>
    <p:sldId id="530" r:id="rId9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081CC"/>
    <a:srgbClr val="EC6B42"/>
    <a:srgbClr val="764F00"/>
    <a:srgbClr val="8E5F00"/>
    <a:srgbClr val="996600"/>
    <a:srgbClr val="F9497F"/>
    <a:srgbClr val="FF43A1"/>
    <a:srgbClr val="3885C7"/>
    <a:srgbClr val="FCB9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57" autoAdjust="0"/>
    <p:restoredTop sz="75818" autoAdjust="0"/>
  </p:normalViewPr>
  <p:slideViewPr>
    <p:cSldViewPr>
      <p:cViewPr varScale="1">
        <p:scale>
          <a:sx n="87" d="100"/>
          <a:sy n="87" d="100"/>
        </p:scale>
        <p:origin x="217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1513E136-6B5A-4217-9C27-58A64A301401}" type="datetimeFigureOut">
              <a:rPr lang="zh-TW" altLang="en-US"/>
              <a:pPr>
                <a:defRPr/>
              </a:pPr>
              <a:t>2021/11/24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26B04DA-A2E1-48CA-9565-1092E76FE9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408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 smtClean="0"/>
          </a:p>
        </p:txBody>
      </p:sp>
      <p:sp>
        <p:nvSpPr>
          <p:cNvPr id="27652" name="投影片編號版面配置區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fld id="{CD5988C7-7B1B-4737-954E-5AAB45A2F428}" type="slidenum">
              <a:rPr lang="zh-TW" altLang="en-US" smtClean="0"/>
              <a:pPr/>
              <a:t>1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6B04DA-A2E1-48CA-9565-1092E76FE980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本頁</a:t>
            </a:r>
            <a:r>
              <a:rPr lang="en-US" altLang="zh-TW" dirty="0" smtClean="0"/>
              <a:t>【</a:t>
            </a:r>
            <a:r>
              <a:rPr lang="zh-TW" altLang="en-US" dirty="0" smtClean="0"/>
              <a:t>新港文書契</a:t>
            </a:r>
            <a:r>
              <a:rPr lang="en-US" altLang="zh-TW" dirty="0" smtClean="0"/>
              <a:t>】</a:t>
            </a:r>
            <a:r>
              <a:rPr lang="zh-TW" altLang="en-US" dirty="0" smtClean="0"/>
              <a:t>圖照，因版權緣故無法使用於</a:t>
            </a:r>
            <a:r>
              <a:rPr lang="en-US" altLang="zh-TW" dirty="0" smtClean="0"/>
              <a:t>PPT</a:t>
            </a:r>
          </a:p>
          <a:p>
            <a:r>
              <a:rPr lang="zh-TW" altLang="en-US" dirty="0" smtClean="0"/>
              <a:t>若您教學上仍須使用，請您自課本</a:t>
            </a:r>
            <a:r>
              <a:rPr lang="en-US" altLang="zh-TW" dirty="0" smtClean="0"/>
              <a:t>PDF</a:t>
            </a:r>
            <a:r>
              <a:rPr lang="zh-TW" altLang="en-US" dirty="0" smtClean="0"/>
              <a:t>中截圖使用即可</a:t>
            </a:r>
          </a:p>
          <a:p>
            <a:r>
              <a:rPr lang="zh-TW" altLang="en-US" dirty="0" smtClean="0"/>
              <a:t>造成您的不便敬請見諒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6B04DA-A2E1-48CA-9565-1092E76FE980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962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064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6534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6144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1811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30483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8695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2631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06441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004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477243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87483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763000" y="4953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>
              <a:latin typeface="Times New Roman" pitchFamily="18" charset="0"/>
            </a:endParaRPr>
          </a:p>
        </p:txBody>
      </p:sp>
      <p:sp>
        <p:nvSpPr>
          <p:cNvPr id="2052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763000" y="5334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>
              <a:latin typeface="Times New Roman" pitchFamily="18" charset="0"/>
            </a:endParaRPr>
          </a:p>
        </p:txBody>
      </p:sp>
      <p:sp>
        <p:nvSpPr>
          <p:cNvPr id="2053" name="Rectangle 2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763000" y="5800725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3200">
              <a:latin typeface="Times New Roman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 userDrawn="1"/>
        </p:nvSpPr>
        <p:spPr bwMode="auto">
          <a:xfrm>
            <a:off x="8101013" y="4652963"/>
            <a:ext cx="1042987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defRPr/>
            </a:pPr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../../../&#21205;&#30059;/&#21934;&#20803;4/5&#19978;Ch4&#22823;&#33322;&#28023;&#26178;&#20195;&#30340;&#33274;&#28771;.mp4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../../../&#21205;&#30059;/&#21934;&#20803;4/5&#19978;Ch4&#33655;&#35199;&#26178;&#26399;&#30340;&#32113;&#27835;.mp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../../../&#24433;&#29255;/&#21934;&#20803;4/5&#19978;Ch4&#36196;&#23884;&#27155;.mp4" TargetMode="External"/><Relationship Id="rId5" Type="http://schemas.openxmlformats.org/officeDocument/2006/relationships/hyperlink" Target="../../../&#24433;&#29255;/&#21934;&#20803;4/5&#19978;Ch4&#23433;&#24179;&#21476;&#22561;.mp4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../../../&#24433;&#29255;/&#21934;&#20803;4/5&#19978;Ch4&#28129;&#27700;&#32005;&#27611;&#22478;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01"/>
            <a:ext cx="9144000" cy="684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 bwMode="auto">
          <a:xfrm>
            <a:off x="424575" y="2865100"/>
            <a:ext cx="8184351" cy="3480223"/>
          </a:xfrm>
          <a:prstGeom prst="roundRect">
            <a:avLst/>
          </a:prstGeom>
          <a:solidFill>
            <a:schemeClr val="bg1">
              <a:alpha val="1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新細明體" pitchFamily="18" charset="-120"/>
            </a:endParaRP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1216" y="395288"/>
            <a:ext cx="1487036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文字方塊 5"/>
          <p:cNvSpPr txBox="1">
            <a:spLocks noChangeArrowheads="1"/>
          </p:cNvSpPr>
          <p:nvPr/>
        </p:nvSpPr>
        <p:spPr bwMode="auto">
          <a:xfrm>
            <a:off x="1394635" y="1849438"/>
            <a:ext cx="63401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TW" altLang="en-US" sz="6000" b="0" dirty="0">
                <a:solidFill>
                  <a:srgbClr val="0081CC"/>
                </a:solidFill>
                <a:latin typeface="標楷體" pitchFamily="65" charset="-120"/>
                <a:ea typeface="標楷體" pitchFamily="65" charset="-120"/>
              </a:rPr>
              <a:t>大航海時代的臺灣</a:t>
            </a:r>
          </a:p>
        </p:txBody>
      </p:sp>
      <p:sp>
        <p:nvSpPr>
          <p:cNvPr id="2055" name="文字方塊 7"/>
          <p:cNvSpPr txBox="1">
            <a:spLocks noChangeArrowheads="1"/>
          </p:cNvSpPr>
          <p:nvPr/>
        </p:nvSpPr>
        <p:spPr bwMode="auto">
          <a:xfrm>
            <a:off x="711872" y="2990988"/>
            <a:ext cx="7705725" cy="3108543"/>
          </a:xfrm>
          <a:prstGeom prst="rect">
            <a:avLst/>
          </a:prstGeom>
          <a:solidFill>
            <a:srgbClr val="FFFFFF">
              <a:alpha val="1490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    很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久很久以前，從遙遠的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歐洲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，一群航海家帶著夢想與爭奪財富的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野心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，來到了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亞洲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。他們關注到了位於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中國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東南方的島嶼──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 eaLnBrk="1" hangingPunct="1">
              <a:defRPr/>
            </a:pP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    由於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中國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距離很近，許多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漢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人早就在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定居或與原住民族交易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。後來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，國姓爺─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鄭成功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清朝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決戰失利後，也決定取得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，作為「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反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清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復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明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」的根據地。</a:t>
            </a:r>
          </a:p>
        </p:txBody>
      </p:sp>
      <p:sp>
        <p:nvSpPr>
          <p:cNvPr id="7" name="Rectangle 13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6357099" y="6125038"/>
            <a:ext cx="2031325" cy="36933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r>
              <a:rPr lang="zh-TW" altLang="en-US" u="sng" dirty="0" smtClean="0">
                <a:solidFill>
                  <a:srgbClr val="990000"/>
                </a:solidFill>
                <a:ea typeface="標楷體" pitchFamily="65" charset="-120"/>
              </a:rPr>
              <a:t>大航海時代的臺灣</a:t>
            </a:r>
            <a:endParaRPr lang="zh-TW" altLang="en-US" b="1" u="sng" dirty="0">
              <a:solidFill>
                <a:srgbClr val="990000"/>
              </a:solidFill>
              <a:ea typeface="標楷體" pitchFamily="65" charset="-120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5420474" y="6057292"/>
            <a:ext cx="936625" cy="504825"/>
          </a:xfrm>
          <a:prstGeom prst="flowChartAlternateProcess">
            <a:avLst/>
          </a:prstGeom>
          <a:solidFill>
            <a:srgbClr val="800000"/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ea typeface="標楷體" pitchFamily="65" charset="-120"/>
              </a:rPr>
              <a:t>動畫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文字方塊 9"/>
          <p:cNvSpPr txBox="1">
            <a:spLocks noChangeArrowheads="1"/>
          </p:cNvSpPr>
          <p:nvPr/>
        </p:nvSpPr>
        <p:spPr bwMode="auto">
          <a:xfrm>
            <a:off x="575556" y="1100929"/>
            <a:ext cx="831692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3200" dirty="0" smtClean="0">
                <a:solidFill>
                  <a:srgbClr val="0081CC"/>
                </a:solidFill>
                <a:latin typeface="標楷體" pitchFamily="65" charset="-120"/>
                <a:ea typeface="標楷體" pitchFamily="65" charset="-120"/>
              </a:rPr>
              <a:t>荷蘭人統治福爾摩沙</a:t>
            </a:r>
            <a:endParaRPr lang="en-US" altLang="zh-TW" sz="3200" dirty="0" smtClean="0">
              <a:solidFill>
                <a:srgbClr val="0081CC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為了和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中國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進行貿易，於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西元</a:t>
            </a:r>
            <a:r>
              <a:rPr lang="en-US" altLang="zh-TW" sz="3200" b="0" dirty="0" smtClean="0">
                <a:latin typeface="標楷體" pitchFamily="65" charset="-120"/>
                <a:ea typeface="標楷體" pitchFamily="65" charset="-120"/>
              </a:rPr>
              <a:t>1624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來到</a:t>
            </a:r>
            <a:r>
              <a:rPr lang="zh-TW" altLang="en-US" sz="3200" b="0" u="sng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福爾摩</a:t>
            </a:r>
            <a:r>
              <a:rPr lang="zh-TW" altLang="en-US" sz="3200" b="0" u="sng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沙</a:t>
            </a:r>
            <a:r>
              <a:rPr lang="zh-TW" altLang="en-US" sz="3200" b="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en-US" altLang="zh-TW" sz="32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Formosa</a:t>
            </a:r>
            <a:r>
              <a:rPr lang="zh-TW" altLang="en-US" sz="3200" b="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）</a:t>
            </a:r>
            <a:r>
              <a:rPr lang="en-US" altLang="zh-TW" sz="3200" b="0" spc="-300" dirty="0">
                <a:latin typeface="標楷體" pitchFamily="65" charset="-120"/>
                <a:ea typeface="標楷體" pitchFamily="65" charset="-120"/>
              </a:rPr>
              <a:t>——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登陸之後，在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臺南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建立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熱蘭遮城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（今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安</a:t>
            </a:r>
            <a:endParaRPr lang="en-US" altLang="zh-TW" sz="3200" b="0" u="sng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平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古堡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），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作為統治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的行政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中心，後來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又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興建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普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羅民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遮城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（今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赤嵌樓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）發展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貿易。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熱鬧的街道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上有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漢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人、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人、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日本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人等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，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與本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島原住民族相互買賣或交換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貨物，使得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defRPr/>
            </a:pP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的商業日益繁榮。</a:t>
            </a:r>
            <a:endParaRPr lang="zh-TW" altLang="en-US" sz="3200" b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sp>
        <p:nvSpPr>
          <p:cNvPr id="4" name="Rectangle 13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6443915" y="6089034"/>
            <a:ext cx="1800493" cy="369332"/>
          </a:xfrm>
          <a:prstGeom prst="rect">
            <a:avLst/>
          </a:prstGeom>
          <a:solidFill>
            <a:srgbClr val="FFCC99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r>
              <a:rPr lang="zh-TW" altLang="en-US" u="sng" dirty="0" smtClean="0">
                <a:solidFill>
                  <a:srgbClr val="990000"/>
                </a:solidFill>
                <a:ea typeface="標楷體" pitchFamily="65" charset="-120"/>
              </a:rPr>
              <a:t>荷西時期的統治</a:t>
            </a:r>
            <a:endParaRPr lang="zh-TW" altLang="en-US" b="1" u="sng" dirty="0">
              <a:solidFill>
                <a:srgbClr val="990000"/>
              </a:solidFill>
              <a:ea typeface="標楷體" pitchFamily="65" charset="-120"/>
            </a:endParaRPr>
          </a:p>
        </p:txBody>
      </p:sp>
      <p:sp>
        <p:nvSpPr>
          <p:cNvPr id="5" name="AutoShape 14"/>
          <p:cNvSpPr>
            <a:spLocks noChangeArrowheads="1"/>
          </p:cNvSpPr>
          <p:nvPr/>
        </p:nvSpPr>
        <p:spPr bwMode="auto">
          <a:xfrm>
            <a:off x="5507290" y="6021288"/>
            <a:ext cx="936625" cy="504825"/>
          </a:xfrm>
          <a:prstGeom prst="flowChartAlternateProcess">
            <a:avLst/>
          </a:prstGeom>
          <a:solidFill>
            <a:srgbClr val="800000"/>
          </a:solidFill>
          <a:ln w="2540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2800" b="1" dirty="0">
                <a:solidFill>
                  <a:schemeClr val="bg1"/>
                </a:solidFill>
                <a:ea typeface="標楷體" pitchFamily="65" charset="-120"/>
              </a:rPr>
              <a:t>動畫</a:t>
            </a:r>
          </a:p>
        </p:txBody>
      </p:sp>
    </p:spTree>
    <p:extLst>
      <p:ext uri="{BB962C8B-B14F-4D97-AF65-F5344CB8AC3E}">
        <p14:creationId xmlns:p14="http://schemas.microsoft.com/office/powerpoint/2010/main" val="16388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pic>
        <p:nvPicPr>
          <p:cNvPr id="7173" name="Picture 5" descr="C:\Users\v9230\Desktop\180500\5上\06-108社會5上教專-L04-0506\5上大航海時代的台灣(圖檔)\4-1\5-0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47" y="1952836"/>
            <a:ext cx="5950719" cy="428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v9230\Desktop\180500\5上\06-108社會5上教專-L04-0506\5上大航海時代的台灣(圖檔)\4-1\5-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288" y="1799774"/>
            <a:ext cx="1942382" cy="54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v9230\Desktop\180500\5上\06-108社會5上教專-L04-0506\5上大航海時代的台灣(圖檔)\4-1\5-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38" y="599320"/>
            <a:ext cx="2433089" cy="153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v9230\Desktop\180500\5上\06-108社會5上教專-L04-0506\5上大航海時代的台灣(圖檔)\4-1\5-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939" y="5265204"/>
            <a:ext cx="4537191" cy="118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淚滴形 14">
            <a:extLst/>
          </p:cNvPr>
          <p:cNvSpPr/>
          <p:nvPr/>
        </p:nvSpPr>
        <p:spPr bwMode="auto">
          <a:xfrm rot="8100000">
            <a:off x="270272" y="1376228"/>
            <a:ext cx="333259" cy="333259"/>
          </a:xfrm>
          <a:prstGeom prst="teardrop">
            <a:avLst/>
          </a:prstGeom>
          <a:solidFill>
            <a:srgbClr val="0081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zh-TW" altLang="en-US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641121" y="1268760"/>
            <a:ext cx="59831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時期，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熱蘭遮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城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與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普羅民遮城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地理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形勢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圖。</a:t>
            </a:r>
          </a:p>
        </p:txBody>
      </p:sp>
      <p:sp>
        <p:nvSpPr>
          <p:cNvPr id="19" name="文字方塊 8"/>
          <p:cNvSpPr txBox="1">
            <a:spLocks noChangeArrowheads="1"/>
          </p:cNvSpPr>
          <p:nvPr/>
        </p:nvSpPr>
        <p:spPr bwMode="auto">
          <a:xfrm>
            <a:off x="255889" y="1326586"/>
            <a:ext cx="3644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b="0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</a:t>
            </a:r>
            <a:endParaRPr lang="zh-TW" altLang="en-US" sz="2400" b="0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172" name="Picture 4" descr="C:\Users\v9230\Desktop\180500\5上\06-108社會5上教專-L04-0506\5上大航海時代的台灣(圖檔)\4-1\5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5069538"/>
            <a:ext cx="2959577" cy="15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3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sp>
        <p:nvSpPr>
          <p:cNvPr id="15" name="淚滴形 14">
            <a:extLst/>
          </p:cNvPr>
          <p:cNvSpPr/>
          <p:nvPr/>
        </p:nvSpPr>
        <p:spPr bwMode="auto">
          <a:xfrm rot="18900000">
            <a:off x="154623" y="4326832"/>
            <a:ext cx="333259" cy="333259"/>
          </a:xfrm>
          <a:prstGeom prst="teardrop">
            <a:avLst/>
          </a:prstGeom>
          <a:solidFill>
            <a:srgbClr val="0081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zh-TW" altLang="en-US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493940" y="4172066"/>
            <a:ext cx="41495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熱蘭遮城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（今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安平古堡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）曾經是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人的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統治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中</a:t>
            </a:r>
            <a:endParaRPr lang="en-US" altLang="zh-TW" sz="2800" b="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心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，是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第一座城堡。</a:t>
            </a:r>
          </a:p>
        </p:txBody>
      </p:sp>
      <p:sp>
        <p:nvSpPr>
          <p:cNvPr id="19" name="文字方塊 8"/>
          <p:cNvSpPr txBox="1">
            <a:spLocks noChangeArrowheads="1"/>
          </p:cNvSpPr>
          <p:nvPr/>
        </p:nvSpPr>
        <p:spPr bwMode="auto">
          <a:xfrm>
            <a:off x="140240" y="4245658"/>
            <a:ext cx="3644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b="0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</a:t>
            </a:r>
            <a:endParaRPr lang="zh-TW" altLang="en-US" sz="2400" b="0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194" name="Picture 2" descr="C:\Users\v9230\Desktop\180500\5上\06-108社會5上教專-L04-0506\5上大航海時代的台灣(圖檔)\4-1\5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74" y="1423628"/>
            <a:ext cx="4411126" cy="267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v9230\Desktop\180500\5上\06-108社會5上教專-L04-0506\5上大航海時代的台灣(圖檔)\4-1\5-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7" y="1412776"/>
            <a:ext cx="4395756" cy="26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淚滴形 12">
            <a:extLst/>
          </p:cNvPr>
          <p:cNvSpPr/>
          <p:nvPr/>
        </p:nvSpPr>
        <p:spPr bwMode="auto">
          <a:xfrm rot="18900000">
            <a:off x="4605017" y="4326832"/>
            <a:ext cx="333259" cy="333259"/>
          </a:xfrm>
          <a:prstGeom prst="teardrop">
            <a:avLst/>
          </a:prstGeom>
          <a:solidFill>
            <a:srgbClr val="0081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eaLnBrk="1" hangingPunct="1">
              <a:defRPr/>
            </a:pPr>
            <a:endParaRPr lang="zh-TW" altLang="en-US" b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4"/>
          <p:cNvSpPr>
            <a:spLocks noChangeArrowheads="1"/>
          </p:cNvSpPr>
          <p:nvPr/>
        </p:nvSpPr>
        <p:spPr bwMode="auto">
          <a:xfrm>
            <a:off x="4944334" y="4172066"/>
            <a:ext cx="414956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普羅民遮城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（今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赤嵌樓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）的建造者，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可追溯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十</a:t>
            </a:r>
            <a:endParaRPr lang="en-US" altLang="zh-TW" sz="2800" b="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七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世紀的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人。</a:t>
            </a:r>
          </a:p>
        </p:txBody>
      </p:sp>
      <p:sp>
        <p:nvSpPr>
          <p:cNvPr id="16" name="文字方塊 8"/>
          <p:cNvSpPr txBox="1">
            <a:spLocks noChangeArrowheads="1"/>
          </p:cNvSpPr>
          <p:nvPr/>
        </p:nvSpPr>
        <p:spPr bwMode="auto">
          <a:xfrm>
            <a:off x="4590634" y="4261424"/>
            <a:ext cx="3644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400" b="0" dirty="0" smtClean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3</a:t>
            </a:r>
            <a:endParaRPr lang="zh-TW" altLang="en-US" sz="2400" b="0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3" name="Rectangle 7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549405" y="6053547"/>
            <a:ext cx="1107996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u="sng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安平古堡</a:t>
            </a:r>
            <a:endParaRPr lang="zh-TW" altLang="en-US" sz="1800" b="1" u="sng" dirty="0">
              <a:solidFill>
                <a:srgbClr val="0000FF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606075" y="598528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影片</a:t>
            </a:r>
          </a:p>
        </p:txBody>
      </p:sp>
      <p:sp>
        <p:nvSpPr>
          <p:cNvPr id="25" name="Rectangle 7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6019386" y="6054316"/>
            <a:ext cx="877163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u="sng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赤嵌樓</a:t>
            </a:r>
            <a:endParaRPr lang="zh-TW" altLang="en-US" sz="1800" b="1" u="sng" dirty="0">
              <a:solidFill>
                <a:srgbClr val="0000FF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5076056" y="598605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78095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v9230\Desktop\180500\5上\06-108社會5上教專-L04-0506\5上大航海時代的台灣(圖檔)\4-1\6-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7384"/>
            <a:ext cx="9144000" cy="94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文字方塊 9"/>
          <p:cNvSpPr txBox="1">
            <a:spLocks noChangeArrowheads="1"/>
          </p:cNvSpPr>
          <p:nvPr/>
        </p:nvSpPr>
        <p:spPr bwMode="auto">
          <a:xfrm>
            <a:off x="647700" y="1052736"/>
            <a:ext cx="8136768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來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的主要目的是賺取利潤，所以招募許多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漢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種植農作物和獵取鹿皮，然後再將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的米、糖和鹿皮等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貨品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，轉賣到世界各地。</a:t>
            </a:r>
          </a:p>
          <a:p>
            <a:pPr algn="just"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    為了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對原住民族宣揚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基督教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的傳教士學習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原住民族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語言，並運用拼音的方式創造了「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新港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文」，用來傳教和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溝通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200" b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</p:spTree>
    <p:extLst>
      <p:ext uri="{BB962C8B-B14F-4D97-AF65-F5344CB8AC3E}">
        <p14:creationId xmlns:p14="http://schemas.microsoft.com/office/powerpoint/2010/main" val="59907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文字方塊 9"/>
          <p:cNvSpPr txBox="1">
            <a:spLocks noChangeArrowheads="1"/>
          </p:cNvSpPr>
          <p:nvPr/>
        </p:nvSpPr>
        <p:spPr bwMode="auto">
          <a:xfrm>
            <a:off x="616168" y="908720"/>
            <a:ext cx="8136768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just" eaLnBrk="1" hangingPunct="1">
              <a:defRPr/>
            </a:pPr>
            <a:r>
              <a:rPr lang="zh-TW" altLang="en-US" sz="3200" dirty="0" smtClean="0">
                <a:solidFill>
                  <a:srgbClr val="0081CC"/>
                </a:solidFill>
                <a:latin typeface="標楷體" pitchFamily="65" charset="-120"/>
                <a:ea typeface="標楷體" pitchFamily="65" charset="-120"/>
              </a:rPr>
              <a:t>荷蘭人</a:t>
            </a:r>
            <a:r>
              <a:rPr lang="zh-TW" altLang="en-US" sz="3200" dirty="0">
                <a:solidFill>
                  <a:srgbClr val="0081CC"/>
                </a:solidFill>
                <a:latin typeface="標楷體" pitchFamily="65" charset="-120"/>
                <a:ea typeface="標楷體" pitchFamily="65" charset="-120"/>
              </a:rPr>
              <a:t>留下</a:t>
            </a:r>
            <a:r>
              <a:rPr lang="zh-TW" altLang="en-US" sz="3200" dirty="0" smtClean="0">
                <a:solidFill>
                  <a:srgbClr val="0081CC"/>
                </a:solidFill>
                <a:latin typeface="標楷體" pitchFamily="65" charset="-120"/>
                <a:ea typeface="標楷體" pitchFamily="65" charset="-120"/>
              </a:rPr>
              <a:t>的遺跡</a:t>
            </a:r>
            <a:endParaRPr lang="en-US" altLang="zh-TW" sz="3200" dirty="0" smtClean="0">
              <a:solidFill>
                <a:srgbClr val="0081CC"/>
              </a:solidFill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    這些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來自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歐洲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的人由於髮色有紅褐或金色等特徵，當時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的人們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便將「紅毛」這個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詞</a:t>
            </a:r>
            <a:endParaRPr lang="en-US" altLang="zh-TW" sz="3200" b="0" dirty="0" smtClean="0">
              <a:latin typeface="標楷體" pitchFamily="65" charset="-120"/>
              <a:ea typeface="標楷體" pitchFamily="65" charset="-120"/>
            </a:endParaRPr>
          </a:p>
          <a:p>
            <a:pPr algn="just"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用在與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人或外國相關的事物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名稱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上，例如：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紅毛港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、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紅毛城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等。</a:t>
            </a:r>
          </a:p>
          <a:p>
            <a:pPr algn="just" eaLnBrk="1" hangingPunct="1">
              <a:defRPr/>
            </a:pP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32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在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經營的時間約</a:t>
            </a:r>
            <a:r>
              <a:rPr lang="en-US" altLang="zh-TW" sz="3200" b="0" dirty="0">
                <a:latin typeface="標楷體" pitchFamily="65" charset="-120"/>
                <a:ea typeface="標楷體" pitchFamily="65" charset="-120"/>
              </a:rPr>
              <a:t>38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年，為了開發土地，也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引進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耕牛和一些農產品，改變了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的農業風貌。如果你有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機會品嘗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豆、土芒果等農產品或踏查古蹟時，試著想像、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尋訪</a:t>
            </a:r>
            <a:r>
              <a:rPr lang="en-US" altLang="zh-TW" sz="3200" b="0" dirty="0" smtClean="0">
                <a:latin typeface="標楷體" pitchFamily="65" charset="-120"/>
                <a:ea typeface="標楷體" pitchFamily="65" charset="-120"/>
              </a:rPr>
              <a:t>400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年前</a:t>
            </a:r>
            <a:r>
              <a:rPr lang="zh-TW" altLang="en-US" sz="32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人在這塊土地的遺跡和身影，在腦海中，你會</a:t>
            </a:r>
            <a:r>
              <a:rPr lang="zh-TW" altLang="en-US" sz="3200" b="0" dirty="0" smtClean="0">
                <a:latin typeface="標楷體" pitchFamily="65" charset="-120"/>
                <a:ea typeface="標楷體" pitchFamily="65" charset="-120"/>
              </a:rPr>
              <a:t>出現</a:t>
            </a:r>
            <a:r>
              <a:rPr lang="zh-TW" altLang="en-US" sz="3200" b="0" dirty="0">
                <a:latin typeface="標楷體" pitchFamily="65" charset="-120"/>
                <a:ea typeface="標楷體" pitchFamily="65" charset="-120"/>
              </a:rPr>
              <a:t>什麼畫面和故事呢？</a:t>
            </a:r>
            <a:endParaRPr lang="zh-TW" altLang="en-US" sz="3200" b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sp>
        <p:nvSpPr>
          <p:cNvPr id="6" name="Rectangle 7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7243522" y="472927"/>
            <a:ext cx="1338828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u="sng" dirty="0" smtClean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淡水紅毛城</a:t>
            </a:r>
            <a:endParaRPr lang="zh-TW" altLang="en-US" sz="1800" b="1" u="sng" dirty="0">
              <a:solidFill>
                <a:srgbClr val="0000FF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6300192" y="40466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zh-TW" altLang="en-US" sz="28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9368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pic>
        <p:nvPicPr>
          <p:cNvPr id="13314" name="Picture 2" descr="C:\Users\v9230\Desktop\180500\5上\06-108社會5上教專-L04-0506\5上大航海時代的台灣(圖檔)\4-1\7-0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" y="1409939"/>
            <a:ext cx="2982829" cy="28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v9230\Desktop\180500\5上\06-108社會5上教專-L04-0506\5上大航海時代的台灣(圖檔)\4-1\7-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401058"/>
            <a:ext cx="3001981" cy="28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v9230\Desktop\180500\5上\06-108社會5上教專-L04-0506\5上大航海時代的台灣(圖檔)\4-1\7-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6" y="1376772"/>
            <a:ext cx="2398712" cy="281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群組 3"/>
          <p:cNvGrpSpPr>
            <a:grpSpLocks/>
          </p:cNvGrpSpPr>
          <p:nvPr/>
        </p:nvGrpSpPr>
        <p:grpSpPr bwMode="auto">
          <a:xfrm>
            <a:off x="107504" y="4318862"/>
            <a:ext cx="364493" cy="461665"/>
            <a:chOff x="1713536" y="3969359"/>
            <a:chExt cx="431800" cy="546918"/>
          </a:xfrm>
        </p:grpSpPr>
        <p:sp>
          <p:nvSpPr>
            <p:cNvPr id="19" name="淚滴形 18">
              <a:extLst/>
            </p:cNvPr>
            <p:cNvSpPr/>
            <p:nvPr/>
          </p:nvSpPr>
          <p:spPr bwMode="auto">
            <a:xfrm rot="18900000">
              <a:off x="1718813" y="4052674"/>
              <a:ext cx="394798" cy="394800"/>
            </a:xfrm>
            <a:prstGeom prst="teardrop">
              <a:avLst/>
            </a:prstGeom>
            <a:solidFill>
              <a:srgbClr val="0081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zh-TW" altLang="en-US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20" name="文字方塊 8"/>
            <p:cNvSpPr txBox="1">
              <a:spLocks noChangeArrowheads="1"/>
            </p:cNvSpPr>
            <p:nvPr/>
          </p:nvSpPr>
          <p:spPr bwMode="auto">
            <a:xfrm>
              <a:off x="1713536" y="3969359"/>
              <a:ext cx="431800" cy="54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400" b="0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1</a:t>
              </a:r>
              <a:endParaRPr lang="zh-TW" altLang="en-US" sz="2400" b="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21" name="矩形 4"/>
          <p:cNvSpPr>
            <a:spLocks noChangeArrowheads="1"/>
          </p:cNvSpPr>
          <p:nvPr/>
        </p:nvSpPr>
        <p:spPr bwMode="auto">
          <a:xfrm>
            <a:off x="431540" y="4240467"/>
            <a:ext cx="284260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十七世紀時，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將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黃牛引進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，進行耕種作業。</a:t>
            </a:r>
          </a:p>
        </p:txBody>
      </p:sp>
      <p:grpSp>
        <p:nvGrpSpPr>
          <p:cNvPr id="22" name="群組 3"/>
          <p:cNvGrpSpPr>
            <a:grpSpLocks/>
          </p:cNvGrpSpPr>
          <p:nvPr/>
        </p:nvGrpSpPr>
        <p:grpSpPr bwMode="auto">
          <a:xfrm>
            <a:off x="3248745" y="4316857"/>
            <a:ext cx="364493" cy="461665"/>
            <a:chOff x="1713536" y="3966984"/>
            <a:chExt cx="431800" cy="546918"/>
          </a:xfrm>
        </p:grpSpPr>
        <p:sp>
          <p:nvSpPr>
            <p:cNvPr id="23" name="淚滴形 22">
              <a:extLst/>
            </p:cNvPr>
            <p:cNvSpPr/>
            <p:nvPr/>
          </p:nvSpPr>
          <p:spPr bwMode="auto">
            <a:xfrm rot="18900000">
              <a:off x="1718813" y="4052674"/>
              <a:ext cx="394798" cy="394800"/>
            </a:xfrm>
            <a:prstGeom prst="teardrop">
              <a:avLst/>
            </a:prstGeom>
            <a:solidFill>
              <a:srgbClr val="0081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zh-TW" altLang="en-US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24" name="文字方塊 8"/>
            <p:cNvSpPr txBox="1">
              <a:spLocks noChangeArrowheads="1"/>
            </p:cNvSpPr>
            <p:nvPr/>
          </p:nvSpPr>
          <p:spPr bwMode="auto">
            <a:xfrm>
              <a:off x="1713536" y="3966984"/>
              <a:ext cx="431800" cy="54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400" b="0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2</a:t>
              </a:r>
              <a:endParaRPr lang="zh-TW" altLang="en-US" sz="2400" b="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25" name="矩形 4"/>
          <p:cNvSpPr>
            <a:spLocks noChangeArrowheads="1"/>
          </p:cNvSpPr>
          <p:nvPr/>
        </p:nvSpPr>
        <p:spPr bwMode="auto">
          <a:xfrm>
            <a:off x="3572781" y="4240467"/>
            <a:ext cx="28426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豌豆在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又稱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豆。</a:t>
            </a:r>
          </a:p>
        </p:txBody>
      </p:sp>
      <p:grpSp>
        <p:nvGrpSpPr>
          <p:cNvPr id="26" name="群組 3"/>
          <p:cNvGrpSpPr>
            <a:grpSpLocks/>
          </p:cNvGrpSpPr>
          <p:nvPr/>
        </p:nvGrpSpPr>
        <p:grpSpPr bwMode="auto">
          <a:xfrm>
            <a:off x="6300192" y="4316857"/>
            <a:ext cx="364493" cy="461665"/>
            <a:chOff x="1713536" y="3966984"/>
            <a:chExt cx="431800" cy="546918"/>
          </a:xfrm>
        </p:grpSpPr>
        <p:sp>
          <p:nvSpPr>
            <p:cNvPr id="27" name="淚滴形 26">
              <a:extLst/>
            </p:cNvPr>
            <p:cNvSpPr/>
            <p:nvPr/>
          </p:nvSpPr>
          <p:spPr bwMode="auto">
            <a:xfrm rot="18900000">
              <a:off x="1718813" y="4052674"/>
              <a:ext cx="394798" cy="394800"/>
            </a:xfrm>
            <a:prstGeom prst="teardrop">
              <a:avLst/>
            </a:prstGeom>
            <a:solidFill>
              <a:srgbClr val="0081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hangingPunct="1">
                <a:defRPr/>
              </a:pPr>
              <a:endParaRPr lang="zh-TW" altLang="en-US" b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  <p:sp>
          <p:nvSpPr>
            <p:cNvPr id="28" name="文字方塊 8"/>
            <p:cNvSpPr txBox="1">
              <a:spLocks noChangeArrowheads="1"/>
            </p:cNvSpPr>
            <p:nvPr/>
          </p:nvSpPr>
          <p:spPr bwMode="auto">
            <a:xfrm>
              <a:off x="1713536" y="3966984"/>
              <a:ext cx="431800" cy="546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400" b="0" dirty="0" smtClean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3</a:t>
              </a:r>
              <a:endParaRPr lang="zh-TW" altLang="en-US" sz="2400" b="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sp>
        <p:nvSpPr>
          <p:cNvPr id="29" name="矩形 4"/>
          <p:cNvSpPr>
            <a:spLocks noChangeArrowheads="1"/>
          </p:cNvSpPr>
          <p:nvPr/>
        </p:nvSpPr>
        <p:spPr bwMode="auto">
          <a:xfrm>
            <a:off x="6624228" y="4240467"/>
            <a:ext cx="251977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土芒果一點都不土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，是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人從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東南亞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引進</a:t>
            </a:r>
            <a:r>
              <a:rPr lang="zh-TW" altLang="en-US" sz="2800" b="0" u="sng" dirty="0">
                <a:latin typeface="標楷體" pitchFamily="65" charset="-120"/>
                <a:ea typeface="標楷體" pitchFamily="65" charset="-120"/>
              </a:rPr>
              <a:t>臺灣</a:t>
            </a:r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的農產品。</a:t>
            </a:r>
          </a:p>
        </p:txBody>
      </p:sp>
    </p:spTree>
    <p:extLst>
      <p:ext uri="{BB962C8B-B14F-4D97-AF65-F5344CB8AC3E}">
        <p14:creationId xmlns:p14="http://schemas.microsoft.com/office/powerpoint/2010/main" val="361332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07" y="-279412"/>
            <a:ext cx="8444693" cy="713741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9307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6" y="773021"/>
            <a:ext cx="670630" cy="3844944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1287654"/>
            <a:ext cx="4644516" cy="3509498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1285249" y="4843228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0" dirty="0">
                <a:latin typeface="標楷體" pitchFamily="65" charset="-120"/>
                <a:ea typeface="標楷體" pitchFamily="65" charset="-120"/>
              </a:rPr>
              <a:t>這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座城堡的前身原為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西班牙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人所建，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人驅逐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西班牙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人後，又在附近重建。因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漢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人稱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荷蘭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人為紅毛番，所以此城被稱為</a:t>
            </a:r>
            <a:r>
              <a:rPr lang="zh-TW" altLang="en-US" sz="2800" b="0" u="sng" dirty="0" smtClean="0">
                <a:latin typeface="標楷體" pitchFamily="65" charset="-120"/>
                <a:ea typeface="標楷體" pitchFamily="65" charset="-120"/>
              </a:rPr>
              <a:t>紅毛城</a:t>
            </a:r>
            <a:r>
              <a:rPr lang="zh-TW" altLang="en-US" sz="2800" b="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800" b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" name="Text Box 79"/>
          <p:cNvSpPr txBox="1">
            <a:spLocks noChangeArrowheads="1"/>
          </p:cNvSpPr>
          <p:nvPr/>
        </p:nvSpPr>
        <p:spPr bwMode="auto">
          <a:xfrm>
            <a:off x="107950" y="114300"/>
            <a:ext cx="56861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4-1</a:t>
            </a:r>
            <a:r>
              <a:rPr lang="zh-TW" altLang="en-US" sz="3600" dirty="0" smtClean="0">
                <a:latin typeface="Adobe Gothic Std B" pitchFamily="34" charset="-128"/>
                <a:ea typeface="Adobe Gothic Std B" pitchFamily="34" charset="-128"/>
                <a:cs typeface="2-Arial"/>
              </a:rPr>
              <a:t> 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2-Arial"/>
              </a:rPr>
              <a:t>來到福爾摩沙的紅毛人</a:t>
            </a:r>
            <a:endParaRPr lang="zh-TW" altLang="en-US" sz="3600" dirty="0">
              <a:latin typeface="標楷體" pitchFamily="65" charset="-120"/>
              <a:ea typeface="標楷體" pitchFamily="65" charset="-120"/>
              <a:cs typeface="2-Arial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512167" y="1303163"/>
            <a:ext cx="462100" cy="461962"/>
            <a:chOff x="7657671" y="3487719"/>
            <a:chExt cx="462100" cy="461962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7671" y="3509295"/>
              <a:ext cx="423761" cy="423761"/>
            </a:xfrm>
            <a:prstGeom prst="rect">
              <a:avLst/>
            </a:prstGeom>
          </p:spPr>
        </p:pic>
        <p:sp>
          <p:nvSpPr>
            <p:cNvPr id="32" name="文字方塊 8"/>
            <p:cNvSpPr txBox="1">
              <a:spLocks noChangeArrowheads="1"/>
            </p:cNvSpPr>
            <p:nvPr/>
          </p:nvSpPr>
          <p:spPr bwMode="auto">
            <a:xfrm>
              <a:off x="7687971" y="3487719"/>
              <a:ext cx="4318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eaLnBrk="1" hangingPunct="1"/>
              <a:r>
                <a:rPr lang="en-US" altLang="zh-TW" sz="2400" b="0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2</a:t>
              </a:r>
              <a:endParaRPr lang="zh-TW" altLang="en-US" sz="2400" b="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89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1國中教學ppt地理投影片母片">
  <a:themeElements>
    <a:clrScheme name="101國中教學ppt地理投影片母片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3300"/>
      </a:hlink>
      <a:folHlink>
        <a:srgbClr val="B2B2B2"/>
      </a:folHlink>
    </a:clrScheme>
    <a:fontScheme name="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6180</TotalTime>
  <Words>675</Words>
  <Application>Microsoft Office PowerPoint</Application>
  <PresentationFormat>如螢幕大小 (4:3)</PresentationFormat>
  <Paragraphs>56</Paragraphs>
  <Slides>8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7" baseType="lpstr">
      <vt:lpstr>2-Arial</vt:lpstr>
      <vt:lpstr>Adobe Gothic Std B</vt:lpstr>
      <vt:lpstr>Arial Unicode MS</vt:lpstr>
      <vt:lpstr>新細明體</vt:lpstr>
      <vt:lpstr>標楷體</vt:lpstr>
      <vt:lpstr>Arial</vt:lpstr>
      <vt:lpstr>Calibri</vt:lpstr>
      <vt:lpstr>Times New Roman</vt:lpstr>
      <vt:lpstr>101國中教學ppt地理投影片母片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E03121</dc:creator>
  <cp:lastModifiedBy>user</cp:lastModifiedBy>
  <cp:revision>769</cp:revision>
  <dcterms:created xsi:type="dcterms:W3CDTF">2012-06-05T05:47:26Z</dcterms:created>
  <dcterms:modified xsi:type="dcterms:W3CDTF">2021-11-24T00:24:48Z</dcterms:modified>
</cp:coreProperties>
</file>